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Libre Baskerville"/>
      <p:regular r:id="rId17"/>
    </p:embeddedFont>
    <p:embeddedFont>
      <p:font typeface="Libre Baskerville"/>
      <p:regular r:id="rId18"/>
    </p:embeddedFont>
    <p:embeddedFont>
      <p:font typeface="Libre Baskerville"/>
      <p:regular r:id="rId19"/>
    </p:embeddedFont>
    <p:embeddedFont>
      <p:font typeface="Libre Baskerville"/>
      <p:regular r:id="rId20"/>
    </p:embeddedFont>
    <p:embeddedFont>
      <p:font typeface="DM Sans"/>
      <p:regular r:id="rId21"/>
    </p:embeddedFont>
    <p:embeddedFont>
      <p:font typeface="DM Sans"/>
      <p:regular r:id="rId22"/>
    </p:embeddedFont>
    <p:embeddedFont>
      <p:font typeface="DM Sans"/>
      <p:regular r:id="rId23"/>
    </p:embeddedFont>
    <p:embeddedFont>
      <p:font typeface="DM Sans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slideLayout" Target="../slideLayouts/slideLayout11.xml"/><Relationship Id="rId4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slideLayout" Target="../slideLayouts/slideLayout5.xml"/><Relationship Id="rId5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05442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B88E23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MargDarshan:</a:t>
            </a:r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 AI-based Career Guidance System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81214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Empowering students with personalized, data-driven career pathways.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78994"/>
            <a:ext cx="863107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Conclusion &amp; Future Outlook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641402"/>
            <a:ext cx="13042821" cy="3491032"/>
          </a:xfrm>
          <a:prstGeom prst="roundRect">
            <a:avLst>
              <a:gd name="adj" fmla="val 2729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01410" y="2649022"/>
            <a:ext cx="4342448" cy="3475792"/>
          </a:xfrm>
          <a:prstGeom prst="roundRect">
            <a:avLst>
              <a:gd name="adj" fmla="val 2741"/>
            </a:avLst>
          </a:prstGeom>
          <a:solidFill>
            <a:srgbClr val="F7EDD4"/>
          </a:solidFill>
          <a:ln/>
        </p:spPr>
      </p:sp>
      <p:sp>
        <p:nvSpPr>
          <p:cNvPr id="5" name="Text 3"/>
          <p:cNvSpPr/>
          <p:nvPr/>
        </p:nvSpPr>
        <p:spPr>
          <a:xfrm>
            <a:off x="1028224" y="2875836"/>
            <a:ext cx="309360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AI-Assisted Guidance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028224" y="3366254"/>
            <a:ext cx="3548658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AI can significantly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assist students in receiving unbiased career guidance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, removing personal predispositions from the process.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5143857" y="2649022"/>
            <a:ext cx="4342567" cy="3475792"/>
          </a:xfrm>
          <a:prstGeom prst="rect">
            <a:avLst/>
          </a:prstGeom>
          <a:solidFill>
            <a:srgbClr val="F7EDD4"/>
          </a:solidFill>
          <a:ln/>
        </p:spPr>
      </p:sp>
      <p:sp>
        <p:nvSpPr>
          <p:cNvPr id="8" name="Shape 6"/>
          <p:cNvSpPr/>
          <p:nvPr/>
        </p:nvSpPr>
        <p:spPr>
          <a:xfrm>
            <a:off x="5143857" y="2649022"/>
            <a:ext cx="30480" cy="3475792"/>
          </a:xfrm>
          <a:prstGeom prst="roundRect">
            <a:avLst>
              <a:gd name="adj" fmla="val 312558"/>
            </a:avLst>
          </a:prstGeom>
          <a:solidFill>
            <a:srgbClr val="DDD3BA"/>
          </a:solidFill>
          <a:ln/>
        </p:spPr>
      </p:sp>
      <p:sp>
        <p:nvSpPr>
          <p:cNvPr id="9" name="Text 7"/>
          <p:cNvSpPr/>
          <p:nvPr/>
        </p:nvSpPr>
        <p:spPr>
          <a:xfrm>
            <a:off x="5710833" y="2875836"/>
            <a:ext cx="320861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Automated Recommendations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710833" y="3720584"/>
            <a:ext cx="320861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Machine Learning models provide a robust framework for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automated and efficient career recommendations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4860369" y="4103370"/>
            <a:ext cx="566976" cy="566976"/>
          </a:xfrm>
          <a:prstGeom prst="roundRect">
            <a:avLst>
              <a:gd name="adj" fmla="val 16803"/>
            </a:avLst>
          </a:prstGeom>
          <a:solidFill>
            <a:srgbClr val="FFFDFA"/>
          </a:solidFill>
          <a:ln w="30480">
            <a:solidFill>
              <a:srgbClr val="DDD3BA"/>
            </a:solidFill>
            <a:prstDash val="solid"/>
          </a:ln>
        </p:spPr>
      </p:sp>
      <p:pic>
        <p:nvPicPr>
          <p:cNvPr id="1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02054" y="4209693"/>
            <a:ext cx="283488" cy="354330"/>
          </a:xfrm>
          <a:prstGeom prst="rect">
            <a:avLst/>
          </a:prstGeom>
        </p:spPr>
      </p:pic>
      <p:sp>
        <p:nvSpPr>
          <p:cNvPr id="13" name="Shape 10"/>
          <p:cNvSpPr/>
          <p:nvPr/>
        </p:nvSpPr>
        <p:spPr>
          <a:xfrm>
            <a:off x="9486424" y="2649022"/>
            <a:ext cx="4342567" cy="3475792"/>
          </a:xfrm>
          <a:prstGeom prst="rect">
            <a:avLst/>
          </a:prstGeom>
          <a:solidFill>
            <a:srgbClr val="F7EDD4"/>
          </a:solidFill>
          <a:ln/>
        </p:spPr>
      </p:sp>
      <p:sp>
        <p:nvSpPr>
          <p:cNvPr id="14" name="Shape 11"/>
          <p:cNvSpPr/>
          <p:nvPr/>
        </p:nvSpPr>
        <p:spPr>
          <a:xfrm>
            <a:off x="9486424" y="2649022"/>
            <a:ext cx="30480" cy="3475792"/>
          </a:xfrm>
          <a:prstGeom prst="roundRect">
            <a:avLst>
              <a:gd name="adj" fmla="val 312558"/>
            </a:avLst>
          </a:prstGeom>
          <a:solidFill>
            <a:srgbClr val="DDD3BA"/>
          </a:solidFill>
          <a:ln/>
        </p:spPr>
      </p:sp>
      <p:sp>
        <p:nvSpPr>
          <p:cNvPr id="15" name="Text 12"/>
          <p:cNvSpPr/>
          <p:nvPr/>
        </p:nvSpPr>
        <p:spPr>
          <a:xfrm>
            <a:off x="10053399" y="2875836"/>
            <a:ext cx="354877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Scalability with Real Data</a:t>
            </a:r>
            <a:endParaRPr lang="en-US" sz="2200" dirty="0"/>
          </a:p>
        </p:txBody>
      </p:sp>
      <p:sp>
        <p:nvSpPr>
          <p:cNvPr id="16" name="Text 13"/>
          <p:cNvSpPr/>
          <p:nvPr/>
        </p:nvSpPr>
        <p:spPr>
          <a:xfrm>
            <a:off x="10053399" y="3720584"/>
            <a:ext cx="3548777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While currently trained on a dummy dataset, MargDarshan is designed to be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highly scalable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and will deliver far more accurate results with real, diverse student data.</a:t>
            </a:r>
            <a:endParaRPr lang="en-US" sz="1750" dirty="0"/>
          </a:p>
        </p:txBody>
      </p:sp>
      <p:sp>
        <p:nvSpPr>
          <p:cNvPr id="17" name="Shape 14"/>
          <p:cNvSpPr/>
          <p:nvPr/>
        </p:nvSpPr>
        <p:spPr>
          <a:xfrm>
            <a:off x="9202936" y="4103370"/>
            <a:ext cx="566976" cy="566976"/>
          </a:xfrm>
          <a:prstGeom prst="roundRect">
            <a:avLst>
              <a:gd name="adj" fmla="val 16803"/>
            </a:avLst>
          </a:prstGeom>
          <a:solidFill>
            <a:srgbClr val="FFFDFA"/>
          </a:solidFill>
          <a:ln w="30480">
            <a:solidFill>
              <a:srgbClr val="DDD3BA"/>
            </a:solidFill>
            <a:prstDash val="solid"/>
          </a:ln>
        </p:spPr>
      </p:sp>
      <p:pic>
        <p:nvPicPr>
          <p:cNvPr id="1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4620" y="4209693"/>
            <a:ext cx="283488" cy="354330"/>
          </a:xfrm>
          <a:prstGeom prst="rect">
            <a:avLst/>
          </a:prstGeom>
        </p:spPr>
      </p:pic>
      <p:sp>
        <p:nvSpPr>
          <p:cNvPr id="19" name="Text 15"/>
          <p:cNvSpPr/>
          <p:nvPr/>
        </p:nvSpPr>
        <p:spPr>
          <a:xfrm>
            <a:off x="793790" y="638758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MargDarshan represents a vital step towards a more equitable and effective system for student career development.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6350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Project Team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63925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Project Title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22040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MargDarshan: AI-based Career Guidance System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78737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Personalized Career Recommendation using ML Algorithms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599521" y="263925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Presented By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599521" y="322040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Nikhil Chandrakesh Gupta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99521" y="3787378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Department of CS and IT , Ramnarain Ruia Autonomous college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99521" y="4717256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10" name="Shape 8"/>
          <p:cNvSpPr/>
          <p:nvPr/>
        </p:nvSpPr>
        <p:spPr>
          <a:xfrm>
            <a:off x="793790" y="5539383"/>
            <a:ext cx="13042821" cy="1326713"/>
          </a:xfrm>
          <a:prstGeom prst="roundRect">
            <a:avLst>
              <a:gd name="adj" fmla="val 7181"/>
            </a:avLst>
          </a:prstGeom>
          <a:solidFill>
            <a:srgbClr val="B6D6FC"/>
          </a:solidFill>
          <a:ln/>
        </p:spPr>
      </p:sp>
      <p:pic>
        <p:nvPicPr>
          <p:cNvPr id="11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20604" y="5883473"/>
            <a:ext cx="283488" cy="226814"/>
          </a:xfrm>
          <a:prstGeom prst="rect">
            <a:avLst/>
          </a:prstGeom>
        </p:spPr>
      </p:pic>
      <p:sp>
        <p:nvSpPr>
          <p:cNvPr id="12" name="Text 9"/>
          <p:cNvSpPr/>
          <p:nvPr/>
        </p:nvSpPr>
        <p:spPr>
          <a:xfrm>
            <a:off x="1530906" y="5822871"/>
            <a:ext cx="1207889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This presentation outlines the development and potential of MargDarshan, an innovative AI system designed to transform career guidance for engineering and computer science students.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80292"/>
            <a:ext cx="1150227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The Challenge: Navigating Career Paths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542699"/>
            <a:ext cx="6407944" cy="1730812"/>
          </a:xfrm>
          <a:prstGeom prst="roundRect">
            <a:avLst>
              <a:gd name="adj" fmla="val 5504"/>
            </a:avLst>
          </a:prstGeom>
          <a:solidFill>
            <a:srgbClr val="FFFDFA"/>
          </a:solidFill>
          <a:ln w="30480">
            <a:solidFill>
              <a:srgbClr val="DDD3BA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793790" y="2542699"/>
            <a:ext cx="121920" cy="1730812"/>
          </a:xfrm>
          <a:prstGeom prst="roundRect">
            <a:avLst>
              <a:gd name="adj" fmla="val 78139"/>
            </a:avLst>
          </a:prstGeom>
          <a:solidFill>
            <a:srgbClr val="B88E23"/>
          </a:solidFill>
          <a:ln/>
        </p:spPr>
      </p:sp>
      <p:sp>
        <p:nvSpPr>
          <p:cNvPr id="5" name="Text 3"/>
          <p:cNvSpPr/>
          <p:nvPr/>
        </p:nvSpPr>
        <p:spPr>
          <a:xfrm>
            <a:off x="1173004" y="2799993"/>
            <a:ext cx="413956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Reliance on Informal Advice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173004" y="3290411"/>
            <a:ext cx="577143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Students primarily seek guidance from seniors, mentors, professors, and parents.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7428548" y="2542699"/>
            <a:ext cx="6408063" cy="1730812"/>
          </a:xfrm>
          <a:prstGeom prst="roundRect">
            <a:avLst>
              <a:gd name="adj" fmla="val 5504"/>
            </a:avLst>
          </a:prstGeom>
          <a:solidFill>
            <a:srgbClr val="FFFDFA"/>
          </a:solidFill>
          <a:ln w="30480">
            <a:solidFill>
              <a:srgbClr val="DDD3BA"/>
            </a:solidFill>
            <a:prstDash val="solid"/>
          </a:ln>
        </p:spPr>
      </p:sp>
      <p:sp>
        <p:nvSpPr>
          <p:cNvPr id="8" name="Shape 6"/>
          <p:cNvSpPr/>
          <p:nvPr/>
        </p:nvSpPr>
        <p:spPr>
          <a:xfrm>
            <a:off x="7428548" y="2542699"/>
            <a:ext cx="121920" cy="1730812"/>
          </a:xfrm>
          <a:prstGeom prst="roundRect">
            <a:avLst>
              <a:gd name="adj" fmla="val 78139"/>
            </a:avLst>
          </a:prstGeom>
          <a:solidFill>
            <a:srgbClr val="B88E23"/>
          </a:solidFill>
          <a:ln/>
        </p:spPr>
      </p:sp>
      <p:sp>
        <p:nvSpPr>
          <p:cNvPr id="9" name="Text 7"/>
          <p:cNvSpPr/>
          <p:nvPr/>
        </p:nvSpPr>
        <p:spPr>
          <a:xfrm>
            <a:off x="7807762" y="2799993"/>
            <a:ext cx="432482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Biased &amp; Limited Suggestions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7807762" y="3290411"/>
            <a:ext cx="577155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Personal experiences often lead to subjective advice and a lack of awareness of diverse career options.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793790" y="4500324"/>
            <a:ext cx="6407944" cy="1730812"/>
          </a:xfrm>
          <a:prstGeom prst="roundRect">
            <a:avLst>
              <a:gd name="adj" fmla="val 5504"/>
            </a:avLst>
          </a:prstGeom>
          <a:solidFill>
            <a:srgbClr val="FFFDFA"/>
          </a:solidFill>
          <a:ln w="30480">
            <a:solidFill>
              <a:srgbClr val="DDD3BA"/>
            </a:solidFill>
            <a:prstDash val="solid"/>
          </a:ln>
        </p:spPr>
      </p:sp>
      <p:sp>
        <p:nvSpPr>
          <p:cNvPr id="12" name="Shape 10"/>
          <p:cNvSpPr/>
          <p:nvPr/>
        </p:nvSpPr>
        <p:spPr>
          <a:xfrm>
            <a:off x="793790" y="4500324"/>
            <a:ext cx="121920" cy="1730812"/>
          </a:xfrm>
          <a:prstGeom prst="roundRect">
            <a:avLst>
              <a:gd name="adj" fmla="val 78139"/>
            </a:avLst>
          </a:prstGeom>
          <a:solidFill>
            <a:srgbClr val="B88E23"/>
          </a:solidFill>
          <a:ln/>
        </p:spPr>
      </p:sp>
      <p:sp>
        <p:nvSpPr>
          <p:cNvPr id="13" name="Text 11"/>
          <p:cNvSpPr/>
          <p:nvPr/>
        </p:nvSpPr>
        <p:spPr>
          <a:xfrm>
            <a:off x="1173004" y="4757618"/>
            <a:ext cx="409336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Accessibility &amp; Cost Barriers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1173004" y="5248037"/>
            <a:ext cx="577143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Professional counseling can be expensive and not readily available to all students.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7428548" y="4500324"/>
            <a:ext cx="6408063" cy="1730812"/>
          </a:xfrm>
          <a:prstGeom prst="roundRect">
            <a:avLst>
              <a:gd name="adj" fmla="val 5504"/>
            </a:avLst>
          </a:prstGeom>
          <a:solidFill>
            <a:srgbClr val="FFFDFA"/>
          </a:solidFill>
          <a:ln w="30480">
            <a:solidFill>
              <a:srgbClr val="DDD3BA"/>
            </a:solidFill>
            <a:prstDash val="solid"/>
          </a:ln>
        </p:spPr>
      </p:sp>
      <p:sp>
        <p:nvSpPr>
          <p:cNvPr id="16" name="Shape 14"/>
          <p:cNvSpPr/>
          <p:nvPr/>
        </p:nvSpPr>
        <p:spPr>
          <a:xfrm>
            <a:off x="7428548" y="4500324"/>
            <a:ext cx="121920" cy="1730812"/>
          </a:xfrm>
          <a:prstGeom prst="roundRect">
            <a:avLst>
              <a:gd name="adj" fmla="val 78139"/>
            </a:avLst>
          </a:prstGeom>
          <a:solidFill>
            <a:srgbClr val="B88E23"/>
          </a:solidFill>
          <a:ln/>
        </p:spPr>
      </p:sp>
      <p:sp>
        <p:nvSpPr>
          <p:cNvPr id="17" name="Text 15"/>
          <p:cNvSpPr/>
          <p:nvPr/>
        </p:nvSpPr>
        <p:spPr>
          <a:xfrm>
            <a:off x="7807762" y="4757618"/>
            <a:ext cx="301430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Uncertain Outcomes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7807762" y="5248037"/>
            <a:ext cx="577155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Traditional methods offer no guarantee of aligning students with their optimal career paths.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793790" y="648628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These drawbacks highlight a critical need for an objective, comprehensive, and accessible career guidance solution.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06818"/>
            <a:ext cx="1290327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Foundational Assumptions for MargDarshan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369225"/>
            <a:ext cx="4196358" cy="4035385"/>
          </a:xfrm>
          <a:prstGeom prst="roundRect">
            <a:avLst>
              <a:gd name="adj" fmla="val 2361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1028224" y="2603659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B88E23"/>
          </a:solidFill>
          <a:ln/>
        </p:spPr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15390" y="2752487"/>
            <a:ext cx="306110" cy="382667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28224" y="35109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Interest &amp; Vision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28224" y="4001333"/>
            <a:ext cx="372749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The system assumes students possess a fundamental interest and vision, categorized as either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Management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or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Technical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216962" y="2369225"/>
            <a:ext cx="4196358" cy="4035385"/>
          </a:xfrm>
          <a:prstGeom prst="roundRect">
            <a:avLst>
              <a:gd name="adj" fmla="val 2361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5451396" y="2603659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B88E23"/>
          </a:solidFill>
          <a:ln/>
        </p:spPr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8562" y="2752487"/>
            <a:ext cx="306110" cy="382667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5451396" y="35109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Holistic Profiling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5451396" y="4001333"/>
            <a:ext cx="3727490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Key personal attributes like personality, skills, and past academic performance are considered crucial for effective recommendation.</a:t>
            </a:r>
            <a:endParaRPr lang="en-US" sz="1750" dirty="0"/>
          </a:p>
        </p:txBody>
      </p:sp>
      <p:sp>
        <p:nvSpPr>
          <p:cNvPr id="13" name="Shape 9"/>
          <p:cNvSpPr/>
          <p:nvPr/>
        </p:nvSpPr>
        <p:spPr>
          <a:xfrm>
            <a:off x="9640133" y="2369225"/>
            <a:ext cx="4196358" cy="4035385"/>
          </a:xfrm>
          <a:prstGeom prst="roundRect">
            <a:avLst>
              <a:gd name="adj" fmla="val 2361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4" name="Shape 10"/>
          <p:cNvSpPr/>
          <p:nvPr/>
        </p:nvSpPr>
        <p:spPr>
          <a:xfrm>
            <a:off x="9874568" y="2603659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B88E23"/>
          </a:solidFill>
          <a:ln/>
        </p:spPr>
      </p:sp>
      <p:pic>
        <p:nvPicPr>
          <p:cNvPr id="1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61734" y="2752487"/>
            <a:ext cx="306110" cy="382667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9874568" y="3510915"/>
            <a:ext cx="372749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Comprehensive Parameters</a:t>
            </a:r>
            <a:endParaRPr lang="en-US" sz="2200" dirty="0"/>
          </a:p>
        </p:txBody>
      </p:sp>
      <p:sp>
        <p:nvSpPr>
          <p:cNvPr id="17" name="Text 12"/>
          <p:cNvSpPr/>
          <p:nvPr/>
        </p:nvSpPr>
        <p:spPr>
          <a:xfrm>
            <a:off x="9874568" y="4355663"/>
            <a:ext cx="3727490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The system incorporates data from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38 identified parameters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, including academic records, technical proficiencies, hobbies, and psychometric assessments.</a:t>
            </a:r>
            <a:endParaRPr lang="en-US" sz="1750" dirty="0"/>
          </a:p>
        </p:txBody>
      </p:sp>
      <p:sp>
        <p:nvSpPr>
          <p:cNvPr id="18" name="Text 13"/>
          <p:cNvSpPr/>
          <p:nvPr/>
        </p:nvSpPr>
        <p:spPr>
          <a:xfrm>
            <a:off x="793790" y="665976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These assumptions form the bedrock for creating a truly personalized and relevant career guidance experience.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0095" y="597575"/>
            <a:ext cx="13110210" cy="1357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300"/>
              </a:lnSpc>
              <a:buNone/>
            </a:pPr>
            <a:r>
              <a:rPr lang="en-US" sz="42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Our Solution: MargDarshan - AI-Based Career Guidance</a:t>
            </a:r>
            <a:endParaRPr lang="en-US" sz="4250" dirty="0"/>
          </a:p>
        </p:txBody>
      </p:sp>
      <p:sp>
        <p:nvSpPr>
          <p:cNvPr id="3" name="Text 1"/>
          <p:cNvSpPr/>
          <p:nvPr/>
        </p:nvSpPr>
        <p:spPr>
          <a:xfrm>
            <a:off x="760095" y="2476024"/>
            <a:ext cx="6290191" cy="10422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MargDarshan is an </a:t>
            </a:r>
            <a:pPr algn="l" indent="0" marL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AI-powered system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designed to provide personalized career recommendations by analyzing a comprehensive set of student attributes.</a:t>
            </a:r>
            <a:endParaRPr lang="en-US" sz="1700" dirty="0"/>
          </a:p>
        </p:txBody>
      </p:sp>
      <p:sp>
        <p:nvSpPr>
          <p:cNvPr id="4" name="Text 2"/>
          <p:cNvSpPr/>
          <p:nvPr/>
        </p:nvSpPr>
        <p:spPr>
          <a:xfrm>
            <a:off x="760095" y="3713678"/>
            <a:ext cx="6290191" cy="347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Integrates data from: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760095" y="4137065"/>
            <a:ext cx="6290191" cy="347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Academics and skills</a:t>
            </a:r>
            <a:endParaRPr lang="en-US" sz="1700" dirty="0"/>
          </a:p>
        </p:txBody>
      </p:sp>
      <p:sp>
        <p:nvSpPr>
          <p:cNvPr id="6" name="Text 4"/>
          <p:cNvSpPr/>
          <p:nvPr/>
        </p:nvSpPr>
        <p:spPr>
          <a:xfrm>
            <a:off x="760095" y="4560451"/>
            <a:ext cx="6290191" cy="347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Personal interests and psychometry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760095" y="4983837"/>
            <a:ext cx="6290191" cy="347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Hobbies and extracurriculars</a:t>
            </a:r>
            <a:endParaRPr lang="en-US" sz="1700" dirty="0"/>
          </a:p>
        </p:txBody>
      </p:sp>
      <p:sp>
        <p:nvSpPr>
          <p:cNvPr id="8" name="Text 6"/>
          <p:cNvSpPr/>
          <p:nvPr/>
        </p:nvSpPr>
        <p:spPr>
          <a:xfrm>
            <a:off x="760095" y="5407223"/>
            <a:ext cx="6290191" cy="6948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Utilizes </a:t>
            </a:r>
            <a:pPr algn="l" indent="0" marL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machine learning algorithms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for robust </a:t>
            </a:r>
            <a:pPr algn="l" indent="0" marL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multiclass classification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.</a:t>
            </a:r>
            <a:endParaRPr lang="en-US" sz="1700" dirty="0"/>
          </a:p>
        </p:txBody>
      </p:sp>
      <p:pic>
        <p:nvPicPr>
          <p:cNvPr id="9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87734" y="2524958"/>
            <a:ext cx="4271010" cy="4271010"/>
          </a:xfrm>
          <a:prstGeom prst="rect">
            <a:avLst/>
          </a:prstGeom>
        </p:spPr>
      </p:pic>
      <p:sp>
        <p:nvSpPr>
          <p:cNvPr id="10" name="Text 7"/>
          <p:cNvSpPr/>
          <p:nvPr/>
        </p:nvSpPr>
        <p:spPr>
          <a:xfrm>
            <a:off x="760095" y="7284601"/>
            <a:ext cx="13110210" cy="347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This objective and unbiased approach aims to suggest job roles that are truly suitable for each individual student.</a:t>
            </a:r>
            <a:endParaRPr lang="en-US" sz="17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05570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System Comparison: Existing vs. MargDarshan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576757"/>
            <a:ext cx="13042821" cy="1966198"/>
          </a:xfrm>
          <a:prstGeom prst="roundRect">
            <a:avLst>
              <a:gd name="adj" fmla="val 4845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01410" y="3584377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5" name="Text 3"/>
          <p:cNvSpPr/>
          <p:nvPr/>
        </p:nvSpPr>
        <p:spPr>
          <a:xfrm>
            <a:off x="1028224" y="3728085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Relies on people (seniors, parents, counselors)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545824" y="3728085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Data-driven, unbiased recommendations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801410" y="4234696"/>
            <a:ext cx="130275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8" name="Text 6"/>
          <p:cNvSpPr/>
          <p:nvPr/>
        </p:nvSpPr>
        <p:spPr>
          <a:xfrm>
            <a:off x="1028224" y="4378404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Prone to bias &amp; limited knowledge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45824" y="4378404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Utilizes multiple ML models for accuracy</a:t>
            </a:r>
            <a:endParaRPr lang="en-US" sz="1750" dirty="0"/>
          </a:p>
        </p:txBody>
      </p:sp>
      <p:sp>
        <p:nvSpPr>
          <p:cNvPr id="10" name="Shape 8"/>
          <p:cNvSpPr/>
          <p:nvPr/>
        </p:nvSpPr>
        <p:spPr>
          <a:xfrm>
            <a:off x="801410" y="4885015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1" name="Text 9"/>
          <p:cNvSpPr/>
          <p:nvPr/>
        </p:nvSpPr>
        <p:spPr>
          <a:xfrm>
            <a:off x="1028224" y="5028724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Costly &amp; uncertain outcomes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545824" y="5028724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Free &amp; accessible career insights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793790" y="5798106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MargDarshan offers a significant leap forward in career guidance by leveraging technology for superior precision and fairness.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8424" y="572333"/>
            <a:ext cx="8643461" cy="650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100"/>
              </a:lnSpc>
              <a:buNone/>
            </a:pPr>
            <a:r>
              <a:rPr lang="en-US" sz="40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MargDarshan: System Workflow</a:t>
            </a:r>
            <a:endParaRPr lang="en-US" sz="40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2717" y="1638895"/>
            <a:ext cx="13064966" cy="563391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661849" y="6204412"/>
            <a:ext cx="2964003" cy="3705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Model Selection</a:t>
            </a:r>
            <a:endParaRPr lang="en-US" sz="1350" dirty="0"/>
          </a:p>
        </p:txBody>
      </p:sp>
      <p:sp>
        <p:nvSpPr>
          <p:cNvPr id="5" name="Text 2"/>
          <p:cNvSpPr/>
          <p:nvPr/>
        </p:nvSpPr>
        <p:spPr>
          <a:xfrm>
            <a:off x="1661849" y="4900251"/>
            <a:ext cx="2964003" cy="3705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One-Hot Encoding</a:t>
            </a:r>
            <a:endParaRPr lang="en-US" sz="1350" dirty="0"/>
          </a:p>
        </p:txBody>
      </p:sp>
      <p:sp>
        <p:nvSpPr>
          <p:cNvPr id="6" name="Text 3"/>
          <p:cNvSpPr/>
          <p:nvPr/>
        </p:nvSpPr>
        <p:spPr>
          <a:xfrm>
            <a:off x="1661849" y="3609263"/>
            <a:ext cx="2964003" cy="3705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Pre-processing</a:t>
            </a:r>
            <a:endParaRPr lang="en-US" sz="1350" dirty="0"/>
          </a:p>
        </p:txBody>
      </p:sp>
      <p:sp>
        <p:nvSpPr>
          <p:cNvPr id="7" name="Text 4"/>
          <p:cNvSpPr/>
          <p:nvPr/>
        </p:nvSpPr>
        <p:spPr>
          <a:xfrm>
            <a:off x="1661849" y="2305102"/>
            <a:ext cx="2964003" cy="3705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 Collection</a:t>
            </a:r>
            <a:endParaRPr lang="en-US" sz="1350" dirty="0"/>
          </a:p>
        </p:txBody>
      </p:sp>
      <p:sp>
        <p:nvSpPr>
          <p:cNvPr id="8" name="Text 5"/>
          <p:cNvSpPr/>
          <p:nvPr/>
        </p:nvSpPr>
        <p:spPr>
          <a:xfrm>
            <a:off x="728424" y="7506891"/>
            <a:ext cx="13173551" cy="332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This structured flow ensures a systematic and accurate approach to career recommendation, culminating in an intuitive user experience.</a:t>
            </a:r>
            <a:endParaRPr lang="en-US" sz="16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08660"/>
            <a:ext cx="691145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Implementation Details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19844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 Collection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256555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Academic scores &amp; specialization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00775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Technical skills &amp; certifications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3449955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Hobbies &amp; extracurriculars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4039672"/>
            <a:ext cx="291107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 Pre-processing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93790" y="4620816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Cleaning raw data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93790" y="506301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Handling null values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93790" y="550521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Replacing garbage values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599521" y="1984415"/>
            <a:ext cx="304633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Algorithms Explored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7599521" y="2565559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Our research involved testing a range of robust machine learning algorithms: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7599521" y="3495437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Support Vector Machine (SVM)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: Demonstrating strong performance in classification tasks.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7599521" y="4300538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Decision Tree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: Explored with both Entropy and Gini impurity criteria.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599521" y="5105638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Random Forest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: An ensemble method for improved accuracy.</a:t>
            </a: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7599521" y="5910739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K-Nearest Neighbors (KNN)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: A non-parametric method for pattern recognition.</a:t>
            </a:r>
            <a:endParaRPr lang="en-US" sz="1750" dirty="0"/>
          </a:p>
        </p:txBody>
      </p:sp>
      <p:sp>
        <p:nvSpPr>
          <p:cNvPr id="17" name="Text 15"/>
          <p:cNvSpPr/>
          <p:nvPr/>
        </p:nvSpPr>
        <p:spPr>
          <a:xfrm>
            <a:off x="7599521" y="6715839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XGBoost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: While tested, it was not ultimately selected for the final model.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61023" y="441365"/>
            <a:ext cx="5127546" cy="5008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900"/>
              </a:lnSpc>
              <a:buNone/>
            </a:pPr>
            <a:r>
              <a:rPr lang="en-US" sz="31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Key Results and Findings</a:t>
            </a:r>
            <a:endParaRPr lang="en-US" sz="3150" dirty="0"/>
          </a:p>
        </p:txBody>
      </p:sp>
      <p:sp>
        <p:nvSpPr>
          <p:cNvPr id="3" name="Text 1"/>
          <p:cNvSpPr/>
          <p:nvPr/>
        </p:nvSpPr>
        <p:spPr>
          <a:xfrm>
            <a:off x="561023" y="1326833"/>
            <a:ext cx="6558677" cy="769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The current version of MargDarshan was trained using a </a:t>
            </a:r>
            <a:pPr algn="l" indent="0" marL="0">
              <a:lnSpc>
                <a:spcPts val="2000"/>
              </a:lnSpc>
              <a:buNone/>
            </a:pPr>
            <a:r>
              <a:rPr lang="en-US" sz="125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randomly generated dummy dataset</a:t>
            </a:r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. This was a necessary step due to the unavailability of a real, comprehensive dataset for career guidance.</a:t>
            </a:r>
            <a:endParaRPr lang="en-US" sz="1250" dirty="0"/>
          </a:p>
        </p:txBody>
      </p:sp>
      <p:sp>
        <p:nvSpPr>
          <p:cNvPr id="4" name="Text 2"/>
          <p:cNvSpPr/>
          <p:nvPr/>
        </p:nvSpPr>
        <p:spPr>
          <a:xfrm>
            <a:off x="561023" y="2240042"/>
            <a:ext cx="6558677" cy="5126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As expected, the absence of real-world data led to a notable </a:t>
            </a:r>
            <a:pPr algn="l" indent="0" marL="0">
              <a:lnSpc>
                <a:spcPts val="2000"/>
              </a:lnSpc>
              <a:buNone/>
            </a:pPr>
            <a:r>
              <a:rPr lang="en-US" sz="1250" b="1" dirty="0">
                <a:solidFill>
                  <a:srgbClr val="B88E23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drop in overall accuracy</a:t>
            </a:r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during evaluation. However, this foundational work provides a clear path forward.</a:t>
            </a:r>
            <a:endParaRPr lang="en-US" sz="1250" dirty="0"/>
          </a:p>
        </p:txBody>
      </p:sp>
      <p:sp>
        <p:nvSpPr>
          <p:cNvPr id="5" name="Shape 3"/>
          <p:cNvSpPr/>
          <p:nvPr/>
        </p:nvSpPr>
        <p:spPr>
          <a:xfrm>
            <a:off x="7518321" y="1443038"/>
            <a:ext cx="6082189" cy="200263"/>
          </a:xfrm>
          <a:prstGeom prst="roundRect">
            <a:avLst>
              <a:gd name="adj" fmla="val 33617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7518321" y="1443038"/>
            <a:ext cx="4744045" cy="200263"/>
          </a:xfrm>
          <a:prstGeom prst="roundRect">
            <a:avLst>
              <a:gd name="adj" fmla="val 33617"/>
            </a:avLst>
          </a:prstGeom>
          <a:solidFill>
            <a:srgbClr val="B88E23"/>
          </a:solidFill>
          <a:ln/>
        </p:spPr>
      </p:sp>
      <p:sp>
        <p:nvSpPr>
          <p:cNvPr id="7" name="Text 5"/>
          <p:cNvSpPr/>
          <p:nvPr/>
        </p:nvSpPr>
        <p:spPr>
          <a:xfrm>
            <a:off x="13720643" y="1443038"/>
            <a:ext cx="356354" cy="2002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5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78%</a:t>
            </a:r>
            <a:endParaRPr lang="en-US" sz="1550" dirty="0"/>
          </a:p>
        </p:txBody>
      </p:sp>
      <p:sp>
        <p:nvSpPr>
          <p:cNvPr id="8" name="Text 6"/>
          <p:cNvSpPr/>
          <p:nvPr/>
        </p:nvSpPr>
        <p:spPr>
          <a:xfrm>
            <a:off x="7518321" y="1843564"/>
            <a:ext cx="2003584" cy="2503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SVM</a:t>
            </a:r>
            <a:endParaRPr lang="en-US" sz="1550" dirty="0"/>
          </a:p>
        </p:txBody>
      </p:sp>
      <p:sp>
        <p:nvSpPr>
          <p:cNvPr id="9" name="Text 7"/>
          <p:cNvSpPr/>
          <p:nvPr/>
        </p:nvSpPr>
        <p:spPr>
          <a:xfrm>
            <a:off x="7518321" y="2254210"/>
            <a:ext cx="6558677" cy="5126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SVM consistently outperformed</a:t>
            </a:r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other models, showcasing its potential for this specific classification task.</a:t>
            </a:r>
            <a:endParaRPr lang="en-US" sz="1250" dirty="0"/>
          </a:p>
        </p:txBody>
      </p:sp>
      <p:sp>
        <p:nvSpPr>
          <p:cNvPr id="10" name="Shape 8"/>
          <p:cNvSpPr/>
          <p:nvPr/>
        </p:nvSpPr>
        <p:spPr>
          <a:xfrm>
            <a:off x="7518321" y="3167539"/>
            <a:ext cx="6092666" cy="200263"/>
          </a:xfrm>
          <a:prstGeom prst="roundRect">
            <a:avLst>
              <a:gd name="adj" fmla="val 33617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1" name="Shape 9"/>
          <p:cNvSpPr/>
          <p:nvPr/>
        </p:nvSpPr>
        <p:spPr>
          <a:xfrm>
            <a:off x="7518321" y="3167539"/>
            <a:ext cx="4569500" cy="200263"/>
          </a:xfrm>
          <a:prstGeom prst="roundRect">
            <a:avLst>
              <a:gd name="adj" fmla="val 33617"/>
            </a:avLst>
          </a:prstGeom>
          <a:solidFill>
            <a:srgbClr val="B88E23"/>
          </a:solidFill>
          <a:ln/>
        </p:spPr>
      </p:sp>
      <p:sp>
        <p:nvSpPr>
          <p:cNvPr id="12" name="Text 10"/>
          <p:cNvSpPr/>
          <p:nvPr/>
        </p:nvSpPr>
        <p:spPr>
          <a:xfrm>
            <a:off x="13731121" y="3167539"/>
            <a:ext cx="345877" cy="2002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5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75%</a:t>
            </a:r>
            <a:endParaRPr lang="en-US" sz="1550" dirty="0"/>
          </a:p>
        </p:txBody>
      </p:sp>
      <p:sp>
        <p:nvSpPr>
          <p:cNvPr id="13" name="Text 11"/>
          <p:cNvSpPr/>
          <p:nvPr/>
        </p:nvSpPr>
        <p:spPr>
          <a:xfrm>
            <a:off x="7518321" y="3568065"/>
            <a:ext cx="2003584" cy="2503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Decision Tree</a:t>
            </a:r>
            <a:endParaRPr lang="en-US" sz="1550" dirty="0"/>
          </a:p>
        </p:txBody>
      </p:sp>
      <p:sp>
        <p:nvSpPr>
          <p:cNvPr id="14" name="Text 12"/>
          <p:cNvSpPr/>
          <p:nvPr/>
        </p:nvSpPr>
        <p:spPr>
          <a:xfrm>
            <a:off x="7518321" y="3978712"/>
            <a:ext cx="6558677" cy="2563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Both Entropy and Gini criteria yielded comparable results, close to SVM.</a:t>
            </a:r>
            <a:endParaRPr lang="en-US" sz="1250" dirty="0"/>
          </a:p>
        </p:txBody>
      </p:sp>
      <p:sp>
        <p:nvSpPr>
          <p:cNvPr id="15" name="Shape 13"/>
          <p:cNvSpPr/>
          <p:nvPr/>
        </p:nvSpPr>
        <p:spPr>
          <a:xfrm>
            <a:off x="7518321" y="4635698"/>
            <a:ext cx="6074807" cy="200263"/>
          </a:xfrm>
          <a:prstGeom prst="roundRect">
            <a:avLst>
              <a:gd name="adj" fmla="val 33617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6" name="Shape 14"/>
          <p:cNvSpPr/>
          <p:nvPr/>
        </p:nvSpPr>
        <p:spPr>
          <a:xfrm>
            <a:off x="7518321" y="4635698"/>
            <a:ext cx="4616768" cy="200263"/>
          </a:xfrm>
          <a:prstGeom prst="roundRect">
            <a:avLst>
              <a:gd name="adj" fmla="val 33617"/>
            </a:avLst>
          </a:prstGeom>
          <a:solidFill>
            <a:srgbClr val="B88E23"/>
          </a:solidFill>
          <a:ln/>
        </p:spPr>
      </p:sp>
      <p:sp>
        <p:nvSpPr>
          <p:cNvPr id="17" name="Text 15"/>
          <p:cNvSpPr/>
          <p:nvPr/>
        </p:nvSpPr>
        <p:spPr>
          <a:xfrm>
            <a:off x="13713262" y="4635698"/>
            <a:ext cx="363736" cy="2002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5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76%</a:t>
            </a:r>
            <a:endParaRPr lang="en-US" sz="1550" dirty="0"/>
          </a:p>
        </p:txBody>
      </p:sp>
      <p:sp>
        <p:nvSpPr>
          <p:cNvPr id="18" name="Text 16"/>
          <p:cNvSpPr/>
          <p:nvPr/>
        </p:nvSpPr>
        <p:spPr>
          <a:xfrm>
            <a:off x="7518321" y="5036225"/>
            <a:ext cx="2003584" cy="2503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Random Forest</a:t>
            </a:r>
            <a:endParaRPr lang="en-US" sz="1550" dirty="0"/>
          </a:p>
        </p:txBody>
      </p:sp>
      <p:sp>
        <p:nvSpPr>
          <p:cNvPr id="19" name="Text 17"/>
          <p:cNvSpPr/>
          <p:nvPr/>
        </p:nvSpPr>
        <p:spPr>
          <a:xfrm>
            <a:off x="7518321" y="5446871"/>
            <a:ext cx="6558677" cy="2563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Showed good generalization ability, similar to DT.</a:t>
            </a:r>
            <a:endParaRPr lang="en-US" sz="1250" dirty="0"/>
          </a:p>
        </p:txBody>
      </p:sp>
      <p:sp>
        <p:nvSpPr>
          <p:cNvPr id="20" name="Shape 18"/>
          <p:cNvSpPr/>
          <p:nvPr/>
        </p:nvSpPr>
        <p:spPr>
          <a:xfrm>
            <a:off x="7518321" y="6103858"/>
            <a:ext cx="6090285" cy="200263"/>
          </a:xfrm>
          <a:prstGeom prst="roundRect">
            <a:avLst>
              <a:gd name="adj" fmla="val 33617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21" name="Shape 19"/>
          <p:cNvSpPr/>
          <p:nvPr/>
        </p:nvSpPr>
        <p:spPr>
          <a:xfrm>
            <a:off x="7518321" y="6103858"/>
            <a:ext cx="4506754" cy="200263"/>
          </a:xfrm>
          <a:prstGeom prst="roundRect">
            <a:avLst>
              <a:gd name="adj" fmla="val 33617"/>
            </a:avLst>
          </a:prstGeom>
          <a:solidFill>
            <a:srgbClr val="B88E23"/>
          </a:solidFill>
          <a:ln/>
        </p:spPr>
      </p:sp>
      <p:sp>
        <p:nvSpPr>
          <p:cNvPr id="22" name="Text 20"/>
          <p:cNvSpPr/>
          <p:nvPr/>
        </p:nvSpPr>
        <p:spPr>
          <a:xfrm>
            <a:off x="13728740" y="6103858"/>
            <a:ext cx="348258" cy="2002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5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74%</a:t>
            </a:r>
            <a:endParaRPr lang="en-US" sz="1550" dirty="0"/>
          </a:p>
        </p:txBody>
      </p:sp>
      <p:sp>
        <p:nvSpPr>
          <p:cNvPr id="23" name="Text 21"/>
          <p:cNvSpPr/>
          <p:nvPr/>
        </p:nvSpPr>
        <p:spPr>
          <a:xfrm>
            <a:off x="7518321" y="6504384"/>
            <a:ext cx="2003584" cy="2503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KNN</a:t>
            </a:r>
            <a:endParaRPr lang="en-US" sz="1550" dirty="0"/>
          </a:p>
        </p:txBody>
      </p:sp>
      <p:sp>
        <p:nvSpPr>
          <p:cNvPr id="24" name="Text 22"/>
          <p:cNvSpPr/>
          <p:nvPr/>
        </p:nvSpPr>
        <p:spPr>
          <a:xfrm>
            <a:off x="7518321" y="6915031"/>
            <a:ext cx="6558677" cy="2563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Provided consistent performance in line with other models.</a:t>
            </a:r>
            <a:endParaRPr lang="en-US" sz="1250" dirty="0"/>
          </a:p>
        </p:txBody>
      </p:sp>
      <p:sp>
        <p:nvSpPr>
          <p:cNvPr id="25" name="Text 23"/>
          <p:cNvSpPr/>
          <p:nvPr/>
        </p:nvSpPr>
        <p:spPr>
          <a:xfrm>
            <a:off x="561023" y="7531894"/>
            <a:ext cx="13508355" cy="2563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The relative performance of the models remains valuable, indicating SVM as the most promising candidate for future development with real data.</a:t>
            </a:r>
            <a:endParaRPr lang="en-US" sz="12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2025-09-06T09:25:46Z</dcterms:created>
  <dcterms:modified xsi:type="dcterms:W3CDTF">2025-09-06T09:25:46Z</dcterms:modified>
</cp:coreProperties>
</file>